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63" r:id="rId3"/>
    <p:sldId id="257" r:id="rId4"/>
    <p:sldId id="281" r:id="rId5"/>
    <p:sldId id="266" r:id="rId6"/>
    <p:sldId id="295" r:id="rId7"/>
    <p:sldId id="293" r:id="rId8"/>
    <p:sldId id="296" r:id="rId9"/>
    <p:sldId id="270" r:id="rId10"/>
    <p:sldId id="282" r:id="rId11"/>
    <p:sldId id="285" r:id="rId12"/>
    <p:sldId id="283" r:id="rId13"/>
    <p:sldId id="286" r:id="rId14"/>
    <p:sldId id="287" r:id="rId15"/>
    <p:sldId id="288" r:id="rId16"/>
    <p:sldId id="289" r:id="rId17"/>
    <p:sldId id="284" r:id="rId18"/>
    <p:sldId id="290" r:id="rId19"/>
    <p:sldId id="291" r:id="rId20"/>
    <p:sldId id="292" r:id="rId21"/>
    <p:sldId id="26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0707FD"/>
    <a:srgbClr val="FF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9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AD59D194-D894-8F7A-EC13-924AA03CF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29A1A493-49C3-1551-FD06-E762016850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E5B90EE-607A-5D4A-D1A0-99708801D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62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72907A46-648C-BAA3-968F-936FC4CE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6F34DF29-178F-5047-F94E-6E7BB1F86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B14ACCB1-75B5-6F24-9F1A-8E3E96568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26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CDB7D353-E10F-2CFB-A9E2-727A29C9E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2FDF9279-E05F-9ED0-EACA-060213E77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F57CD089-DA0B-8890-C4D3-825EBF6E0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834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7F7B28B-ED76-8605-2903-BA1EB207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16612EA4-2FCF-8F7F-6284-47A4F830F5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36950174-1C18-44D5-5AB1-0E1B27255D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86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678C6A97-7CD6-739B-70A0-AA48CB1B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7749076A-8286-403E-0DE7-DF46DCF62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A8FE0791-83DC-379D-2353-554E1455C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748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1F9FD768-8CD5-4393-C0E3-4EDDB31E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A70884F-DB09-55F4-78EE-D98F96FD88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1179C4B-2061-4B7E-A945-55A7F6DDF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939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6DA744A-BC87-0EDD-E07C-1155AA07C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4433896E-AE65-01B9-E70E-3ED4B8209D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687A0CC7-32A2-6C7A-056D-F53A548705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061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A18914AF-0972-D7A8-98B9-65F57F55A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6755CAD-152F-835F-AB31-1324199C74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914B7877-6671-1F3A-3741-B206134D9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443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22D14729-6804-1D3E-145A-DCBB9C50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426172CE-B7E8-121A-2EAF-2446CDF7E6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AEF357B0-85FB-D11C-83EE-E36B62848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94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2F1874E7-B59E-6A4B-6584-EA4345F84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D969CDE4-8B9B-4096-31FC-C026896274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B6A0FB3D-6844-DDA8-841D-6E378EAAD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0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38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A05FD480-838D-6680-7621-EE230ADA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6498E5A-155A-9BA1-B28B-4EB0DA20C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0FF21C50-659B-D9E5-52E4-371D43797C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82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08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7348BFB-F03D-C16A-C08C-F1EC63D7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46BBDEFF-9265-49DB-6888-E36C14063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9245F90A-4439-3E4B-96D3-A1B581AC0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32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696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E67317D3-EF0E-ADE7-BCA9-73559D555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1FFE68C-7E74-2EB7-5892-2CCC11AE89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384FCADA-FBC3-CA2C-63EE-9B7171274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06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ECBD51A7-6620-7374-E8B6-AAA7736B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03AC7750-C807-E1D2-1C4D-1C3A74B28D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1E662FA4-4EF3-E7E8-BBE3-164D807EE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81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E8BD8B45-7FC5-400F-C355-B82F7704D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7B126FE8-7FEB-8155-2BDD-41550A5215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DB4B751F-A48D-72DE-07CB-EAE880063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411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65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5815235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딥러닝 논문 리뷰 스터디 </a:t>
            </a:r>
            <a:r>
              <a:rPr lang="en-US" altLang="ko-KR" sz="2500" b="1" dirty="0">
                <a:solidFill>
                  <a:srgbClr val="19264B"/>
                </a:solidFill>
              </a:rPr>
              <a:t>CV 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rgbClr val="19264B"/>
                </a:solidFill>
              </a:rPr>
              <a:t>2024.11.12</a:t>
            </a:r>
            <a:endParaRPr lang="ko-KR" altLang="en-US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김태환</a:t>
            </a:r>
            <a:endParaRPr sz="1100" dirty="0" err="1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6DD83A20-D36E-A189-5DD5-DF1D1AEBE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DC29D20A-C238-5B15-FE84-7C9A5B088BF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899A905-DF2B-B933-66AD-20CB1276A4A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C70F023-48AA-2024-D454-11AB073E35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C4234732-1ABF-2EC3-D87C-C6FB735721F1}"/>
              </a:ext>
            </a:extLst>
          </p:cNvPr>
          <p:cNvSpPr txBox="1"/>
          <p:nvPr/>
        </p:nvSpPr>
        <p:spPr>
          <a:xfrm>
            <a:off x="1408975" y="306875"/>
            <a:ext cx="609852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DragDiffusion: Identity-preserving Fine-tuning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07421C-AFC1-083A-B4D7-E7BACCAA8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65" b="58245"/>
          <a:stretch/>
        </p:blipFill>
        <p:spPr bwMode="auto">
          <a:xfrm>
            <a:off x="1465385" y="1259286"/>
            <a:ext cx="3710982" cy="15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401E49-D484-DFE7-770B-E757A2B2A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2" y="3407559"/>
            <a:ext cx="630555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E20303B-0A51-3C7C-2EF5-5D23D9441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72" y="1332681"/>
            <a:ext cx="1997312" cy="17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524397-DD14-46D5-E3F2-48B9611827DA}"/>
              </a:ext>
            </a:extLst>
          </p:cNvPr>
          <p:cNvSpPr txBox="1"/>
          <p:nvPr/>
        </p:nvSpPr>
        <p:spPr>
          <a:xfrm>
            <a:off x="5916867" y="967140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98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98E5F099-3371-4459-D91C-5C33A52F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60FDD42-CF8C-F55F-EBE8-F2E59A6F7B3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603D09C1-B769-4681-4F1C-E1358CEAC804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8D70A838-BDC6-0932-9806-CCB3224DC4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6F2BAF44-31FE-7EC8-FD64-664C62C3B3BC}"/>
              </a:ext>
            </a:extLst>
          </p:cNvPr>
          <p:cNvSpPr txBox="1"/>
          <p:nvPr/>
        </p:nvSpPr>
        <p:spPr>
          <a:xfrm>
            <a:off x="1408975" y="306875"/>
            <a:ext cx="609852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DragDiffusion: Identity-preserving Fine-tuning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6EA4E-926F-202A-48C7-989A0A26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65" b="58245"/>
          <a:stretch/>
        </p:blipFill>
        <p:spPr bwMode="auto">
          <a:xfrm>
            <a:off x="1465385" y="1259286"/>
            <a:ext cx="3710982" cy="15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F9AD2E1-09BA-2C80-6862-4EA103121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2" y="3407559"/>
            <a:ext cx="630555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72C134-AE35-2EE7-6FAC-919F7F3C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72" y="1332681"/>
            <a:ext cx="1997312" cy="17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2B9345-1B8B-E66D-AD22-A3525B712BF3}"/>
              </a:ext>
            </a:extLst>
          </p:cNvPr>
          <p:cNvSpPr/>
          <p:nvPr/>
        </p:nvSpPr>
        <p:spPr>
          <a:xfrm>
            <a:off x="5243083" y="3590884"/>
            <a:ext cx="545501" cy="298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A2DD7D-FFFB-D101-977F-E8C058C7C7A5}"/>
              </a:ext>
            </a:extLst>
          </p:cNvPr>
          <p:cNvSpPr/>
          <p:nvPr/>
        </p:nvSpPr>
        <p:spPr>
          <a:xfrm>
            <a:off x="2634562" y="3484924"/>
            <a:ext cx="429014" cy="326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9B76E-D81E-FEE4-3E96-8A50568C24B6}"/>
              </a:ext>
            </a:extLst>
          </p:cNvPr>
          <p:cNvSpPr txBox="1"/>
          <p:nvPr/>
        </p:nvSpPr>
        <p:spPr>
          <a:xfrm>
            <a:off x="5916867" y="967140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37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5E549598-A99F-3923-3C9D-69C64D54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6A39D95-00E2-DCD6-FD15-9111F2C503B1}"/>
              </a:ext>
            </a:extLst>
          </p:cNvPr>
          <p:cNvGrpSpPr/>
          <p:nvPr/>
        </p:nvGrpSpPr>
        <p:grpSpPr>
          <a:xfrm>
            <a:off x="1439431" y="1419322"/>
            <a:ext cx="4240115" cy="1007740"/>
            <a:chOff x="1317773" y="1639092"/>
            <a:chExt cx="4240115" cy="100774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0C554E1-4D36-B560-0CFD-3E2E7B45A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773" y="1639092"/>
              <a:ext cx="4240114" cy="100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9CAAA5F-C218-10E7-8BA3-CE0BD5F0826A}"/>
                </a:ext>
              </a:extLst>
            </p:cNvPr>
            <p:cNvSpPr/>
            <p:nvPr/>
          </p:nvSpPr>
          <p:spPr>
            <a:xfrm>
              <a:off x="4943286" y="2079038"/>
              <a:ext cx="614602" cy="5385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0DC2AA3-1C0D-FF74-7911-D197C61A3713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18A962D3-C331-D6C7-E309-AC7545CBCEB4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656BB6C2-D22F-A917-58FD-FC28530F7A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59748C1C-7CA4-EC07-FF0E-A91E2B765A94}"/>
              </a:ext>
            </a:extLst>
          </p:cNvPr>
          <p:cNvSpPr txBox="1"/>
          <p:nvPr/>
        </p:nvSpPr>
        <p:spPr>
          <a:xfrm>
            <a:off x="1408975" y="306875"/>
            <a:ext cx="609852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DragDiffusion: Motion tracking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53FEAA-B98C-F8BD-F9CA-93CDB1BD3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4875" r="48430" b="19837"/>
          <a:stretch/>
        </p:blipFill>
        <p:spPr bwMode="auto">
          <a:xfrm>
            <a:off x="1585483" y="2896254"/>
            <a:ext cx="3704694" cy="128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9574FDC-3515-9EA2-896E-C32F4A308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70"/>
          <a:stretch/>
        </p:blipFill>
        <p:spPr bwMode="auto">
          <a:xfrm>
            <a:off x="6177106" y="1859268"/>
            <a:ext cx="1954383" cy="5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A5ECF87-67EE-C0F6-9E4E-47D3416DB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50000" r="15558"/>
          <a:stretch/>
        </p:blipFill>
        <p:spPr bwMode="auto">
          <a:xfrm>
            <a:off x="5929863" y="3323488"/>
            <a:ext cx="2994367" cy="5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8C93B1-E908-9F29-866C-0BC3A45B24FE}"/>
              </a:ext>
            </a:extLst>
          </p:cNvPr>
          <p:cNvSpPr/>
          <p:nvPr/>
        </p:nvSpPr>
        <p:spPr>
          <a:xfrm>
            <a:off x="1361789" y="1353940"/>
            <a:ext cx="7640930" cy="12479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192938-C773-7669-6E99-43CA1BBCA73A}"/>
              </a:ext>
            </a:extLst>
          </p:cNvPr>
          <p:cNvSpPr/>
          <p:nvPr/>
        </p:nvSpPr>
        <p:spPr>
          <a:xfrm>
            <a:off x="5855299" y="3237682"/>
            <a:ext cx="3147419" cy="6789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93854-0016-2AA8-0A63-7B44ACE91EC0}"/>
              </a:ext>
            </a:extLst>
          </p:cNvPr>
          <p:cNvSpPr txBox="1"/>
          <p:nvPr/>
        </p:nvSpPr>
        <p:spPr>
          <a:xfrm>
            <a:off x="1293849" y="1000867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Motion supervision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86015-4E2B-5970-6B08-7B18A5E933C4}"/>
              </a:ext>
            </a:extLst>
          </p:cNvPr>
          <p:cNvSpPr txBox="1"/>
          <p:nvPr/>
        </p:nvSpPr>
        <p:spPr>
          <a:xfrm>
            <a:off x="5854075" y="2862130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Point tracking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88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E1C0B17C-E206-D0C9-7FEE-C822F4905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A9CDB28-13F4-0974-3B8D-2CDBE4C479A7}"/>
              </a:ext>
            </a:extLst>
          </p:cNvPr>
          <p:cNvGrpSpPr/>
          <p:nvPr/>
        </p:nvGrpSpPr>
        <p:grpSpPr>
          <a:xfrm>
            <a:off x="1439431" y="1419322"/>
            <a:ext cx="4240115" cy="1007740"/>
            <a:chOff x="1317773" y="1639092"/>
            <a:chExt cx="4240115" cy="100774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C426ED71-D04C-9ACA-9A1C-E37F51C0D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773" y="1639092"/>
              <a:ext cx="4240114" cy="100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A06C621-9529-F976-01F6-545A2B260E78}"/>
                </a:ext>
              </a:extLst>
            </p:cNvPr>
            <p:cNvSpPr/>
            <p:nvPr/>
          </p:nvSpPr>
          <p:spPr>
            <a:xfrm>
              <a:off x="4943286" y="2079038"/>
              <a:ext cx="614602" cy="5385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81CBC81-F621-BCDC-FDD3-E1007175EDF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78EF62E4-1CF2-C826-376D-BB24808BB88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2C2A9C6F-D53C-0759-C773-680A3A2997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5BF47110-7889-4EB0-75D4-21CECD508E89}"/>
              </a:ext>
            </a:extLst>
          </p:cNvPr>
          <p:cNvSpPr txBox="1"/>
          <p:nvPr/>
        </p:nvSpPr>
        <p:spPr>
          <a:xfrm>
            <a:off x="1408975" y="306875"/>
            <a:ext cx="609852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DragDiffusion: Motion tracking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EA3DD8-676C-D103-B5C1-CC6E651CF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4875" r="48430" b="19837"/>
          <a:stretch/>
        </p:blipFill>
        <p:spPr bwMode="auto">
          <a:xfrm>
            <a:off x="1585483" y="2896254"/>
            <a:ext cx="3704694" cy="128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E08A20D-EDDA-69B8-44DD-97F53D48E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70"/>
          <a:stretch/>
        </p:blipFill>
        <p:spPr bwMode="auto">
          <a:xfrm>
            <a:off x="6177106" y="1859268"/>
            <a:ext cx="1954383" cy="5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3919D85-26F4-9182-F360-FD9E89C08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50000" r="15558"/>
          <a:stretch/>
        </p:blipFill>
        <p:spPr bwMode="auto">
          <a:xfrm>
            <a:off x="5929863" y="3323488"/>
            <a:ext cx="2994367" cy="5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0DECF0-9F44-B91E-A2AC-F1390987E67D}"/>
              </a:ext>
            </a:extLst>
          </p:cNvPr>
          <p:cNvSpPr/>
          <p:nvPr/>
        </p:nvSpPr>
        <p:spPr>
          <a:xfrm>
            <a:off x="1361789" y="1353940"/>
            <a:ext cx="7640930" cy="12479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85DD11-598F-AC26-EBC1-69E809ED638A}"/>
              </a:ext>
            </a:extLst>
          </p:cNvPr>
          <p:cNvSpPr/>
          <p:nvPr/>
        </p:nvSpPr>
        <p:spPr>
          <a:xfrm>
            <a:off x="5855299" y="3237682"/>
            <a:ext cx="3147419" cy="6789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5240D-8B08-85B3-052F-129428AB4F51}"/>
              </a:ext>
            </a:extLst>
          </p:cNvPr>
          <p:cNvSpPr/>
          <p:nvPr/>
        </p:nvSpPr>
        <p:spPr>
          <a:xfrm>
            <a:off x="2268340" y="1419322"/>
            <a:ext cx="3229833" cy="660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70DB8-332D-D9FC-B0FB-4FC4F041694E}"/>
              </a:ext>
            </a:extLst>
          </p:cNvPr>
          <p:cNvSpPr txBox="1"/>
          <p:nvPr/>
        </p:nvSpPr>
        <p:spPr>
          <a:xfrm>
            <a:off x="1293849" y="1000867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Motion supervision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A9661-F34E-C31C-2F97-032D017C8E3A}"/>
              </a:ext>
            </a:extLst>
          </p:cNvPr>
          <p:cNvSpPr txBox="1"/>
          <p:nvPr/>
        </p:nvSpPr>
        <p:spPr>
          <a:xfrm>
            <a:off x="5854075" y="2862130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Point tracking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52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6C357279-A3DB-9B16-5711-62D4F14F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CEC8BA7-7B4E-102C-C52A-2A6EB417FB9F}"/>
              </a:ext>
            </a:extLst>
          </p:cNvPr>
          <p:cNvGrpSpPr/>
          <p:nvPr/>
        </p:nvGrpSpPr>
        <p:grpSpPr>
          <a:xfrm>
            <a:off x="1439431" y="1419322"/>
            <a:ext cx="4240115" cy="1007740"/>
            <a:chOff x="1317773" y="1639092"/>
            <a:chExt cx="4240115" cy="100774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B323C035-F9FB-05C2-5D00-6E625E5AB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773" y="1639092"/>
              <a:ext cx="4240114" cy="100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16AEF96-5A2E-0AFD-FD93-06240D4AAFF5}"/>
                </a:ext>
              </a:extLst>
            </p:cNvPr>
            <p:cNvSpPr/>
            <p:nvPr/>
          </p:nvSpPr>
          <p:spPr>
            <a:xfrm>
              <a:off x="4943286" y="2079038"/>
              <a:ext cx="614602" cy="5385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60144696-DD55-B673-409B-7E6B6E98A2C7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2DCF42B7-6928-7486-4428-50997B05276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B705BDBA-F6A9-B130-D65C-C596F4E303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AD940AB1-3F53-0D7C-A944-FC8C2F9DE11D}"/>
              </a:ext>
            </a:extLst>
          </p:cNvPr>
          <p:cNvSpPr txBox="1"/>
          <p:nvPr/>
        </p:nvSpPr>
        <p:spPr>
          <a:xfrm>
            <a:off x="1408975" y="306875"/>
            <a:ext cx="609852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DragDiffusion: Motion tracking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87828A-19DB-993B-0F32-3904ADCD7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4875" r="48430" b="19837"/>
          <a:stretch/>
        </p:blipFill>
        <p:spPr bwMode="auto">
          <a:xfrm>
            <a:off x="1585483" y="2896254"/>
            <a:ext cx="3704694" cy="128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FEAFC59-85CC-A4B3-EC69-01733918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70"/>
          <a:stretch/>
        </p:blipFill>
        <p:spPr bwMode="auto">
          <a:xfrm>
            <a:off x="6177106" y="1859268"/>
            <a:ext cx="1954383" cy="5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EDC954A-0D85-6C08-809C-738AA6B43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50000" r="15558"/>
          <a:stretch/>
        </p:blipFill>
        <p:spPr bwMode="auto">
          <a:xfrm>
            <a:off x="5929863" y="3323488"/>
            <a:ext cx="2994367" cy="5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13AFE5-D35A-29FF-9713-9CABC1FE7727}"/>
              </a:ext>
            </a:extLst>
          </p:cNvPr>
          <p:cNvSpPr/>
          <p:nvPr/>
        </p:nvSpPr>
        <p:spPr>
          <a:xfrm>
            <a:off x="1361789" y="1353940"/>
            <a:ext cx="7640930" cy="12479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D50F26-A965-73DE-B40C-262840C263C6}"/>
              </a:ext>
            </a:extLst>
          </p:cNvPr>
          <p:cNvSpPr/>
          <p:nvPr/>
        </p:nvSpPr>
        <p:spPr>
          <a:xfrm>
            <a:off x="5855299" y="3237682"/>
            <a:ext cx="3147419" cy="6789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595E9-F506-F408-FCE3-11165B39C79E}"/>
              </a:ext>
            </a:extLst>
          </p:cNvPr>
          <p:cNvSpPr/>
          <p:nvPr/>
        </p:nvSpPr>
        <p:spPr>
          <a:xfrm>
            <a:off x="2268340" y="2072116"/>
            <a:ext cx="2857009" cy="345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81010-3111-A39E-D4E2-CF0E681A063D}"/>
              </a:ext>
            </a:extLst>
          </p:cNvPr>
          <p:cNvSpPr txBox="1"/>
          <p:nvPr/>
        </p:nvSpPr>
        <p:spPr>
          <a:xfrm>
            <a:off x="1293849" y="1000867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Motion supervision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2BE3B-CC6E-5423-657D-53286371E115}"/>
              </a:ext>
            </a:extLst>
          </p:cNvPr>
          <p:cNvSpPr txBox="1"/>
          <p:nvPr/>
        </p:nvSpPr>
        <p:spPr>
          <a:xfrm>
            <a:off x="5854075" y="2862130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Point tracking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28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3A43D937-AEE6-4CE9-D6C2-06589101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9B765BF-04A5-6549-2C42-57A0147C6895}"/>
              </a:ext>
            </a:extLst>
          </p:cNvPr>
          <p:cNvGrpSpPr/>
          <p:nvPr/>
        </p:nvGrpSpPr>
        <p:grpSpPr>
          <a:xfrm>
            <a:off x="1439431" y="1419322"/>
            <a:ext cx="4240115" cy="1007740"/>
            <a:chOff x="1317773" y="1639092"/>
            <a:chExt cx="4240115" cy="100774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125C939-C225-905C-5CC7-9C2FBF37E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773" y="1639092"/>
              <a:ext cx="4240114" cy="100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53076BA-CC78-D9A2-745E-EDF31FD12308}"/>
                </a:ext>
              </a:extLst>
            </p:cNvPr>
            <p:cNvSpPr/>
            <p:nvPr/>
          </p:nvSpPr>
          <p:spPr>
            <a:xfrm>
              <a:off x="4943286" y="2079038"/>
              <a:ext cx="614602" cy="5385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32A9E67-846D-DAE9-9838-30C96A0133C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7777F31F-2A81-DC76-D481-C39DFB715C2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F31C8671-2AC0-48B2-35B6-06BE38A6B5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01DB7187-37A7-7CDC-45D1-2B59F33C2152}"/>
              </a:ext>
            </a:extLst>
          </p:cNvPr>
          <p:cNvSpPr txBox="1"/>
          <p:nvPr/>
        </p:nvSpPr>
        <p:spPr>
          <a:xfrm>
            <a:off x="1408975" y="306875"/>
            <a:ext cx="609852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DragDiffusion: Motion tracking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005977-30AF-A429-CDB7-8D95D7BF5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4875" r="48430" b="19837"/>
          <a:stretch/>
        </p:blipFill>
        <p:spPr bwMode="auto">
          <a:xfrm>
            <a:off x="1585483" y="2896254"/>
            <a:ext cx="3704694" cy="128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8716E4-FD4B-A9E8-7924-6534E58E2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70"/>
          <a:stretch/>
        </p:blipFill>
        <p:spPr bwMode="auto">
          <a:xfrm>
            <a:off x="6177106" y="1859268"/>
            <a:ext cx="1954383" cy="5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07ED3DA-8182-6370-A5C1-786C4E495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50000" r="15558"/>
          <a:stretch/>
        </p:blipFill>
        <p:spPr bwMode="auto">
          <a:xfrm>
            <a:off x="5929863" y="3323488"/>
            <a:ext cx="2994367" cy="5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35C7E00-6D8E-6745-1CFD-39EEF64AB526}"/>
              </a:ext>
            </a:extLst>
          </p:cNvPr>
          <p:cNvSpPr/>
          <p:nvPr/>
        </p:nvSpPr>
        <p:spPr>
          <a:xfrm>
            <a:off x="1361789" y="1353940"/>
            <a:ext cx="7640930" cy="12479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40752D-9E32-0819-BCA7-E49551539E9F}"/>
              </a:ext>
            </a:extLst>
          </p:cNvPr>
          <p:cNvSpPr/>
          <p:nvPr/>
        </p:nvSpPr>
        <p:spPr>
          <a:xfrm>
            <a:off x="5855299" y="3237682"/>
            <a:ext cx="3147419" cy="6789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8EBE79-A239-49D6-7B94-13D98E02D214}"/>
              </a:ext>
            </a:extLst>
          </p:cNvPr>
          <p:cNvSpPr/>
          <p:nvPr/>
        </p:nvSpPr>
        <p:spPr>
          <a:xfrm>
            <a:off x="6177106" y="1819605"/>
            <a:ext cx="2013266" cy="660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1FB31-7CB8-949B-CCE5-35CC8C389D0A}"/>
              </a:ext>
            </a:extLst>
          </p:cNvPr>
          <p:cNvSpPr txBox="1"/>
          <p:nvPr/>
        </p:nvSpPr>
        <p:spPr>
          <a:xfrm>
            <a:off x="1293849" y="1000867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Motion supervision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C4C09-8956-FA07-3427-E3B4CB268F9C}"/>
              </a:ext>
            </a:extLst>
          </p:cNvPr>
          <p:cNvSpPr txBox="1"/>
          <p:nvPr/>
        </p:nvSpPr>
        <p:spPr>
          <a:xfrm>
            <a:off x="5854075" y="2862130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Point tracking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56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E0D1391F-E37E-C75E-92F8-9CDB135F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04D10F7-F6CB-EBCA-1A24-E29691EA041E}"/>
              </a:ext>
            </a:extLst>
          </p:cNvPr>
          <p:cNvGrpSpPr/>
          <p:nvPr/>
        </p:nvGrpSpPr>
        <p:grpSpPr>
          <a:xfrm>
            <a:off x="1439431" y="1419322"/>
            <a:ext cx="4240115" cy="1007740"/>
            <a:chOff x="1317773" y="1639092"/>
            <a:chExt cx="4240115" cy="100774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6FEE137-6128-4A32-F39E-344A133D3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773" y="1639092"/>
              <a:ext cx="4240114" cy="100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08437BB-7BAB-6A81-34B8-CF806217E38E}"/>
                </a:ext>
              </a:extLst>
            </p:cNvPr>
            <p:cNvSpPr/>
            <p:nvPr/>
          </p:nvSpPr>
          <p:spPr>
            <a:xfrm>
              <a:off x="4943286" y="2079038"/>
              <a:ext cx="614602" cy="5385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1627C96-9AAF-AE29-B7E0-5D7329E92E8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8493677-33B0-71CE-03A7-0A9F268D2C4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D0B6596-8963-8EF6-089C-CF6B859331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77140ED7-35FB-4F98-3637-B33AC93F09D6}"/>
              </a:ext>
            </a:extLst>
          </p:cNvPr>
          <p:cNvSpPr txBox="1"/>
          <p:nvPr/>
        </p:nvSpPr>
        <p:spPr>
          <a:xfrm>
            <a:off x="1408975" y="306875"/>
            <a:ext cx="609852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DragDiffusion: Motion tracking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3D4F50-805F-FF36-C69D-0C1EC97ED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4875" r="48430" b="19837"/>
          <a:stretch/>
        </p:blipFill>
        <p:spPr bwMode="auto">
          <a:xfrm>
            <a:off x="1585483" y="2896254"/>
            <a:ext cx="3704694" cy="128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5B377-6878-6CF9-8DC4-520FE9F2E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70"/>
          <a:stretch/>
        </p:blipFill>
        <p:spPr bwMode="auto">
          <a:xfrm>
            <a:off x="6177106" y="1859268"/>
            <a:ext cx="1954383" cy="5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58B05FC-B2C1-716C-F484-809222D30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50000" r="15558"/>
          <a:stretch/>
        </p:blipFill>
        <p:spPr bwMode="auto">
          <a:xfrm>
            <a:off x="5929863" y="3323488"/>
            <a:ext cx="2994367" cy="5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F3DCEB-1715-E9EC-3B9B-751634F8E39F}"/>
              </a:ext>
            </a:extLst>
          </p:cNvPr>
          <p:cNvSpPr/>
          <p:nvPr/>
        </p:nvSpPr>
        <p:spPr>
          <a:xfrm>
            <a:off x="1361789" y="1353940"/>
            <a:ext cx="7640930" cy="12479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C64AD7-6B5F-DDBA-1B9B-2580FF937AC1}"/>
              </a:ext>
            </a:extLst>
          </p:cNvPr>
          <p:cNvSpPr/>
          <p:nvPr/>
        </p:nvSpPr>
        <p:spPr>
          <a:xfrm>
            <a:off x="5855299" y="3237682"/>
            <a:ext cx="3147419" cy="6789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12392E-41A7-19E1-594D-713AD969ED44}"/>
              </a:ext>
            </a:extLst>
          </p:cNvPr>
          <p:cNvSpPr/>
          <p:nvPr/>
        </p:nvSpPr>
        <p:spPr>
          <a:xfrm>
            <a:off x="6500866" y="3323487"/>
            <a:ext cx="2423364" cy="489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E8EC2-2AD4-C59E-E809-51A4E14F046F}"/>
              </a:ext>
            </a:extLst>
          </p:cNvPr>
          <p:cNvSpPr txBox="1"/>
          <p:nvPr/>
        </p:nvSpPr>
        <p:spPr>
          <a:xfrm>
            <a:off x="1293849" y="1000867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Motion supervision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92F10-9F4D-590A-7826-B3D5035854CD}"/>
              </a:ext>
            </a:extLst>
          </p:cNvPr>
          <p:cNvSpPr txBox="1"/>
          <p:nvPr/>
        </p:nvSpPr>
        <p:spPr>
          <a:xfrm>
            <a:off x="5854075" y="2862130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Point tracking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64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53941ED-29B4-9011-D1E7-C71705AD4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0995FD3-C8B0-CD43-679E-37D1B9932F3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57C5DF4-1018-8227-297F-02A7109044BB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0BF02D62-97B8-687C-B99D-BFB68D3984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80B35378-B989-1903-0EFC-BBB0C2039E88}"/>
              </a:ext>
            </a:extLst>
          </p:cNvPr>
          <p:cNvSpPr txBox="1"/>
          <p:nvPr/>
        </p:nvSpPr>
        <p:spPr>
          <a:xfrm>
            <a:off x="1408975" y="306875"/>
            <a:ext cx="528919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DragDiffusion: Reference-latent control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63A640-10E5-1734-EA5C-AEF1B754F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8" b="17758"/>
          <a:stretch/>
        </p:blipFill>
        <p:spPr bwMode="auto">
          <a:xfrm>
            <a:off x="5368665" y="1259285"/>
            <a:ext cx="3513519" cy="30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90812A-62BE-083B-F296-AAC28D0A7FEA}"/>
              </a:ext>
            </a:extLst>
          </p:cNvPr>
          <p:cNvGrpSpPr/>
          <p:nvPr/>
        </p:nvGrpSpPr>
        <p:grpSpPr>
          <a:xfrm>
            <a:off x="1314720" y="1864420"/>
            <a:ext cx="3853800" cy="2058751"/>
            <a:chOff x="1314720" y="1864420"/>
            <a:chExt cx="3853800" cy="20587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569C37-3067-C511-8115-B23034E4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720" y="1864420"/>
              <a:ext cx="3853800" cy="205875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8299C03-3702-DD1A-B0EE-BCE7EDCFDEA3}"/>
                </a:ext>
              </a:extLst>
            </p:cNvPr>
            <p:cNvSpPr/>
            <p:nvPr/>
          </p:nvSpPr>
          <p:spPr>
            <a:xfrm>
              <a:off x="4889883" y="3844681"/>
              <a:ext cx="278637" cy="784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4CF275-3739-93CA-3B90-413054AF8361}"/>
              </a:ext>
            </a:extLst>
          </p:cNvPr>
          <p:cNvSpPr/>
          <p:nvPr/>
        </p:nvSpPr>
        <p:spPr>
          <a:xfrm>
            <a:off x="4546491" y="2541582"/>
            <a:ext cx="343392" cy="37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08263-434E-8DB1-A79E-672AC017D3C3}"/>
              </a:ext>
            </a:extLst>
          </p:cNvPr>
          <p:cNvSpPr txBox="1"/>
          <p:nvPr/>
        </p:nvSpPr>
        <p:spPr>
          <a:xfrm>
            <a:off x="1314720" y="1488868"/>
            <a:ext cx="1704442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Diffusion </a:t>
            </a:r>
            <a:r>
              <a:rPr lang="en-US" altLang="ko-KR" dirty="0" err="1"/>
              <a:t>UNet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3C3EE-1459-E8F8-193B-8ED6058E098B}"/>
                  </a:ext>
                </a:extLst>
              </p:cNvPr>
              <p:cNvSpPr txBox="1"/>
              <p:nvPr/>
            </p:nvSpPr>
            <p:spPr>
              <a:xfrm>
                <a:off x="1460501" y="4008984"/>
                <a:ext cx="7272866" cy="9275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altLang="ko-K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3C3EE-1459-E8F8-193B-8ED6058E0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501" y="4008984"/>
                <a:ext cx="7272866" cy="927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84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6B5E7C41-CC43-81C7-4F19-B67A2667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B9930BCB-BC49-CBAA-08C8-EA9EEF5400E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D2EB984E-0549-2C40-F690-F559999D307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927AA15E-C2D5-C4F4-2027-330983C49C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62CDFB05-4B1F-1856-D54C-E578BC4CDC7B}"/>
              </a:ext>
            </a:extLst>
          </p:cNvPr>
          <p:cNvSpPr txBox="1"/>
          <p:nvPr/>
        </p:nvSpPr>
        <p:spPr>
          <a:xfrm>
            <a:off x="1408975" y="306875"/>
            <a:ext cx="528919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DragGAN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과의 비교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ADC35BE-0214-7121-D366-086D1F24D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36"/>
          <a:stretch/>
        </p:blipFill>
        <p:spPr bwMode="auto">
          <a:xfrm>
            <a:off x="2387300" y="1499145"/>
            <a:ext cx="4886590" cy="26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36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307D4E49-50F8-147C-E47B-791A6AF2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C382704-768E-8EBB-CC10-4D1D7C6B800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BA67D2D5-8FA1-F456-E420-358A7DCC036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6495554C-5562-3A82-90E5-032F252F8B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F8D6648A-64B9-F26B-BF0F-83CF4F865C11}"/>
              </a:ext>
            </a:extLst>
          </p:cNvPr>
          <p:cNvSpPr txBox="1"/>
          <p:nvPr/>
        </p:nvSpPr>
        <p:spPr>
          <a:xfrm>
            <a:off x="1408975" y="306875"/>
            <a:ext cx="528919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Ablation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Study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C272A0-CA30-7AF6-BD1F-F210770F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962498"/>
            <a:ext cx="7401538" cy="22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695D6196-E4CB-42AA-DB39-EF4079C5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31" y="3302989"/>
            <a:ext cx="72104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2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목차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D5C34-A0FA-36CD-4BE2-7D12DF5CE6F7}"/>
              </a:ext>
            </a:extLst>
          </p:cNvPr>
          <p:cNvSpPr txBox="1"/>
          <p:nvPr/>
        </p:nvSpPr>
        <p:spPr>
          <a:xfrm>
            <a:off x="1580334" y="1215389"/>
            <a:ext cx="7098533" cy="32840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스터디원</a:t>
            </a:r>
            <a:r>
              <a:rPr lang="ko-KR" altLang="en-US" dirty="0"/>
              <a:t> 소개 및 만남 인증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논문 리스트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Task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기호 및 용어정리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DragDiffusion: </a:t>
            </a:r>
            <a:r>
              <a:rPr lang="ko-KR" altLang="en-US" dirty="0"/>
              <a:t>전체 프로세스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DragDiffusion: Identity-preserving Fine-tuning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DragDiffusion: Motion tracking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DragDiffusion: Reference-latent control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/>
              <a:t>DragGAN</a:t>
            </a:r>
            <a:r>
              <a:rPr lang="ko-KR" altLang="en-US" dirty="0"/>
              <a:t>과의 비교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Ablation Study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13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3A29D1A-CDB2-176A-9591-58016D2C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1C38883-FA5D-BD5D-2E40-B63A6DD9E90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C2ADA879-F63A-0F38-5318-C05BAF29D0E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D48C1B02-85B4-AC45-5E25-4ECEEE9B45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EF3E7189-D08B-72BC-1B85-A66804557B8F}"/>
              </a:ext>
            </a:extLst>
          </p:cNvPr>
          <p:cNvSpPr txBox="1"/>
          <p:nvPr/>
        </p:nvSpPr>
        <p:spPr>
          <a:xfrm>
            <a:off x="1408975" y="306875"/>
            <a:ext cx="528919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Ablation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Study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B487B94-64D8-A895-CE62-23DCEEFE8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86" y="1055679"/>
            <a:ext cx="5772029" cy="366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02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66;p27">
            <a:extLst>
              <a:ext uri="{FF2B5EF4-FFF2-40B4-BE49-F238E27FC236}">
                <a16:creationId xmlns:a16="http://schemas.microsoft.com/office/drawing/2014/main" id="{5261352F-C3BD-E402-9015-1F5475AEF279}"/>
              </a:ext>
            </a:extLst>
          </p:cNvPr>
          <p:cNvSpPr/>
          <p:nvPr/>
        </p:nvSpPr>
        <p:spPr>
          <a:xfrm>
            <a:off x="8685225" y="616375"/>
            <a:ext cx="335700" cy="335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65;p27">
            <a:extLst>
              <a:ext uri="{FF2B5EF4-FFF2-40B4-BE49-F238E27FC236}">
                <a16:creationId xmlns:a16="http://schemas.microsoft.com/office/drawing/2014/main" id="{72B407DF-4BCF-2371-4462-3FA38F9B3356}"/>
              </a:ext>
            </a:extLst>
          </p:cNvPr>
          <p:cNvSpPr/>
          <p:nvPr/>
        </p:nvSpPr>
        <p:spPr>
          <a:xfrm>
            <a:off x="8685225" y="135475"/>
            <a:ext cx="335700" cy="3357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1CC39F70-32A5-6E52-4D58-A20A81B46F7F}"/>
              </a:ext>
            </a:extLst>
          </p:cNvPr>
          <p:cNvSpPr txBox="1"/>
          <p:nvPr/>
        </p:nvSpPr>
        <p:spPr>
          <a:xfrm>
            <a:off x="1664383" y="2231672"/>
            <a:ext cx="581523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감사합니다</a:t>
            </a:r>
            <a:endParaRPr sz="2800" dirty="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2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err="1">
                <a:solidFill>
                  <a:srgbClr val="19264B"/>
                </a:solidFill>
                <a:latin typeface="NanumGothic ExtraBold"/>
                <a:ea typeface="NanumGothic ExtraBold"/>
                <a:sym typeface="NanumGothic ExtraBold"/>
              </a:rPr>
              <a:t>스터디원</a:t>
            </a: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sym typeface="NanumGothic ExtraBold"/>
              </a:rPr>
              <a:t> 소개 및 만남 인증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88491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dirty="0"/>
              <a:t>스터디원 1 : </a:t>
            </a:r>
            <a:r>
              <a:rPr lang="ko-KR" altLang="en-US" dirty="0"/>
              <a:t>김태환</a:t>
            </a:r>
            <a:endParaRPr dirty="0"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ko" dirty="0"/>
              <a:t>스터디원 2 : </a:t>
            </a:r>
            <a:r>
              <a:rPr lang="ko-KR" altLang="en-US" dirty="0"/>
              <a:t>김현수</a:t>
            </a:r>
            <a:endParaRPr lang="ko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ko" dirty="0"/>
              <a:t>스터디원 3 : </a:t>
            </a:r>
            <a:r>
              <a:rPr lang="ko-KR" altLang="en-US" dirty="0"/>
              <a:t>오서윤</a:t>
            </a:r>
            <a:endParaRPr lang="ko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5B239-EF16-FFA6-D2A3-277502207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88" y="1384504"/>
            <a:ext cx="4865900" cy="25231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AB06296-0815-3EDA-B62A-F4373661C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049AAB8-8AF9-3F20-6624-614A872D1DE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25A531E3-C46A-8E40-1F7D-425CE7DB93C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97256BB-4CF6-F312-2C6D-8FED31AE10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14E09D71-867D-A3DE-3FDE-A9E86A9EABA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논문 리스트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42F08-7C88-BF64-8ECB-C2AD4028C5FC}"/>
              </a:ext>
            </a:extLst>
          </p:cNvPr>
          <p:cNvSpPr txBox="1"/>
          <p:nvPr/>
        </p:nvSpPr>
        <p:spPr>
          <a:xfrm>
            <a:off x="1607805" y="1517572"/>
            <a:ext cx="7098533" cy="2637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Long Short Term Memory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Empirical Evaluation of Gated Recurrent Neural Networks on Sequence Modeling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EfficientNet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DragDiffusion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DragonDiffusion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CLIP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Mask R-CNN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DETR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6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Task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0E8742-1CA9-0099-FED5-90C879E607B8}"/>
              </a:ext>
            </a:extLst>
          </p:cNvPr>
          <p:cNvSpPr txBox="1"/>
          <p:nvPr/>
        </p:nvSpPr>
        <p:spPr>
          <a:xfrm>
            <a:off x="1451496" y="1185419"/>
            <a:ext cx="7098533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Point-based image editing (Drag-based image)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6DE0CA-31A7-24EF-1161-5CA267E29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83" y="1655950"/>
            <a:ext cx="5187358" cy="344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2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D9A3468-0C36-16D1-8D70-93829DBA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DE12B90E-076D-A0A8-307A-93533C562D97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F06C1DCE-9878-21D0-8C77-383D08D631C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091408F-9328-A4FE-8429-0AD492D09E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5B9F9A2D-4E4E-626E-60A9-E9DB7A9B659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기호 및 용어 정리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4C087-383E-F416-10AC-0A7D82C94688}"/>
              </a:ext>
            </a:extLst>
          </p:cNvPr>
          <p:cNvSpPr txBox="1"/>
          <p:nvPr/>
        </p:nvSpPr>
        <p:spPr>
          <a:xfrm>
            <a:off x="2895064" y="3103173"/>
            <a:ext cx="1630370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Handle point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11DAFC-5C74-7ED5-1A50-542B44C2B93E}"/>
              </a:ext>
            </a:extLst>
          </p:cNvPr>
          <p:cNvGrpSpPr/>
          <p:nvPr/>
        </p:nvGrpSpPr>
        <p:grpSpPr>
          <a:xfrm>
            <a:off x="4317692" y="2142962"/>
            <a:ext cx="1260031" cy="1253947"/>
            <a:chOff x="4796059" y="882739"/>
            <a:chExt cx="1260031" cy="1253947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65CE62FD-9CCA-DF96-CC35-2B07E0C393C9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4886502" y="973182"/>
              <a:ext cx="1079145" cy="1073061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347A552-50A0-11F7-9F61-78CF67C122E8}"/>
                </a:ext>
              </a:extLst>
            </p:cNvPr>
            <p:cNvSpPr/>
            <p:nvPr/>
          </p:nvSpPr>
          <p:spPr>
            <a:xfrm>
              <a:off x="4796059" y="2030726"/>
              <a:ext cx="105960" cy="105960"/>
            </a:xfrm>
            <a:prstGeom prst="ellipse">
              <a:avLst/>
            </a:prstGeom>
            <a:solidFill>
              <a:srgbClr val="FF0C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1C5C138-1049-DE2F-117E-C71D221221AA}"/>
                </a:ext>
              </a:extLst>
            </p:cNvPr>
            <p:cNvSpPr/>
            <p:nvPr/>
          </p:nvSpPr>
          <p:spPr>
            <a:xfrm>
              <a:off x="5950130" y="882739"/>
              <a:ext cx="105960" cy="105960"/>
            </a:xfrm>
            <a:prstGeom prst="ellipse">
              <a:avLst/>
            </a:prstGeom>
            <a:solidFill>
              <a:srgbClr val="0707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7D05AE-B6FF-7FF2-020D-1AF75174D393}"/>
              </a:ext>
            </a:extLst>
          </p:cNvPr>
          <p:cNvSpPr txBox="1"/>
          <p:nvPr/>
        </p:nvSpPr>
        <p:spPr>
          <a:xfrm>
            <a:off x="4063464" y="1873370"/>
            <a:ext cx="1630370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Target point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21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B7E0279-ACDB-3258-64A3-0D2AA8FE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D4D751-A349-9ADF-2BF9-6DB1F62DD880}"/>
              </a:ext>
            </a:extLst>
          </p:cNvPr>
          <p:cNvSpPr/>
          <p:nvPr/>
        </p:nvSpPr>
        <p:spPr>
          <a:xfrm>
            <a:off x="4229561" y="3189800"/>
            <a:ext cx="287867" cy="287867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353637C-44CF-8308-F76D-5E6E0B9ECC9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7F95AC49-453E-DA34-D33F-06CBB0525E21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177FC1E-E08C-1261-F0D3-B605AB487D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9879BE95-5511-1C6D-7328-CDEF5F9507B1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기호 및 용어 정리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489A0-C56A-C49E-DFAD-957EAEDB1A6A}"/>
              </a:ext>
            </a:extLst>
          </p:cNvPr>
          <p:cNvSpPr txBox="1"/>
          <p:nvPr/>
        </p:nvSpPr>
        <p:spPr>
          <a:xfrm>
            <a:off x="2895064" y="3103173"/>
            <a:ext cx="1630370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Handle point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5E2C08-38FA-9B8F-36C6-A873A9DA8E8E}"/>
              </a:ext>
            </a:extLst>
          </p:cNvPr>
          <p:cNvGrpSpPr/>
          <p:nvPr/>
        </p:nvGrpSpPr>
        <p:grpSpPr>
          <a:xfrm>
            <a:off x="4317692" y="2142962"/>
            <a:ext cx="1260031" cy="1253947"/>
            <a:chOff x="4796059" y="882739"/>
            <a:chExt cx="1260031" cy="1253947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CA471052-8D38-1720-0493-C03198DD19F3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4886502" y="973182"/>
              <a:ext cx="1079145" cy="1073061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847AFA4-F2B5-51A1-3D6A-3261F66354AD}"/>
                </a:ext>
              </a:extLst>
            </p:cNvPr>
            <p:cNvSpPr/>
            <p:nvPr/>
          </p:nvSpPr>
          <p:spPr>
            <a:xfrm>
              <a:off x="4796059" y="2030726"/>
              <a:ext cx="105960" cy="105960"/>
            </a:xfrm>
            <a:prstGeom prst="ellipse">
              <a:avLst/>
            </a:prstGeom>
            <a:solidFill>
              <a:srgbClr val="FF0C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9C03119-4B91-9C41-F43B-31A3B712EA29}"/>
                </a:ext>
              </a:extLst>
            </p:cNvPr>
            <p:cNvSpPr/>
            <p:nvPr/>
          </p:nvSpPr>
          <p:spPr>
            <a:xfrm>
              <a:off x="5950130" y="882739"/>
              <a:ext cx="105960" cy="105960"/>
            </a:xfrm>
            <a:prstGeom prst="ellipse">
              <a:avLst/>
            </a:prstGeom>
            <a:solidFill>
              <a:srgbClr val="0707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AF42B5-FBF5-501A-028D-6CE7EE34BCC1}"/>
              </a:ext>
            </a:extLst>
          </p:cNvPr>
          <p:cNvSpPr txBox="1"/>
          <p:nvPr/>
        </p:nvSpPr>
        <p:spPr>
          <a:xfrm>
            <a:off x="4063464" y="1873370"/>
            <a:ext cx="1630370" cy="375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Target point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AEB475-9277-7CBC-F0DC-4DE9CE414BE8}"/>
                  </a:ext>
                </a:extLst>
              </p:cNvPr>
              <p:cNvSpPr txBox="1"/>
              <p:nvPr/>
            </p:nvSpPr>
            <p:spPr>
              <a:xfrm>
                <a:off x="1449917" y="1293627"/>
                <a:ext cx="6244166" cy="39972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k</a:t>
                </a:r>
                <a:r>
                  <a:rPr lang="ko-KR" altLang="en-US" dirty="0"/>
                  <a:t>번 업데이트된 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번째 </a:t>
                </a:r>
                <a:r>
                  <a:rPr lang="en-US" altLang="ko-KR" dirty="0"/>
                  <a:t>handle point </a:t>
                </a:r>
                <a:r>
                  <a:rPr lang="ko-KR" altLang="en-US" dirty="0"/>
                  <a:t>주변 한 변이</a:t>
                </a:r>
                <a:r>
                  <a:rPr lang="en-US" altLang="ko-KR" dirty="0"/>
                  <a:t> 2r</a:t>
                </a:r>
                <a:r>
                  <a:rPr lang="ko-KR" altLang="en-US" dirty="0"/>
                  <a:t>인 정사각형 패치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AEB475-9277-7CBC-F0DC-4DE9CE41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17" y="1293627"/>
                <a:ext cx="6244166" cy="39972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78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44A7DB76-1148-858C-B7ED-E1D143243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86622AD-FBB7-B77B-31BB-16F11C8616C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B803C038-39E0-9CDD-9FA9-C7BDE4BD06DF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51A8B198-E9B0-D188-D50F-33C0C885E9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A9F0D772-6E89-9FA3-EDEA-FBBE7DB3DE8D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기호 및 용어 정리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97408-62C0-B957-AE56-877EB0243485}"/>
                  </a:ext>
                </a:extLst>
              </p:cNvPr>
              <p:cNvSpPr txBox="1"/>
              <p:nvPr/>
            </p:nvSpPr>
            <p:spPr>
              <a:xfrm>
                <a:off x="1449917" y="1293627"/>
                <a:ext cx="6244166" cy="265777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en-US" altLang="ko-KR" dirty="0" err="1"/>
                  <a:t>Unet</a:t>
                </a:r>
                <a:endParaRPr lang="en-US" altLang="ko-KR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: t</a:t>
                </a:r>
                <a:r>
                  <a:rPr lang="ko-KR" altLang="en-US" dirty="0"/>
                  <a:t>번 노이즈가 들어간 </a:t>
                </a:r>
                <a:r>
                  <a:rPr lang="en-US" altLang="ko-KR" dirty="0"/>
                  <a:t>latent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ko-KR" dirty="0"/>
                  <a:t>: t</a:t>
                </a:r>
                <a:r>
                  <a:rPr lang="ko-KR" altLang="en-US" dirty="0"/>
                  <a:t>번 노이즈가 들어가고</a:t>
                </a:r>
                <a:r>
                  <a:rPr lang="en-US" altLang="ko-KR" dirty="0"/>
                  <a:t>, k</a:t>
                </a:r>
                <a:r>
                  <a:rPr lang="ko-KR" altLang="en-US" dirty="0"/>
                  <a:t>번 </a:t>
                </a:r>
                <a:r>
                  <a:rPr lang="en-US" altLang="ko-KR" dirty="0"/>
                  <a:t>optimize</a:t>
                </a:r>
                <a:r>
                  <a:rPr lang="ko-KR" altLang="en-US" dirty="0"/>
                  <a:t>된 </a:t>
                </a:r>
                <a:r>
                  <a:rPr lang="en-US" altLang="ko-KR" dirty="0"/>
                  <a:t>latent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ko-KR" dirty="0"/>
                  <a:t>: input</a:t>
                </a:r>
                <a:r>
                  <a:rPr lang="ko-KR" altLang="en-US" dirty="0"/>
                  <a:t>의 위치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에서의 </a:t>
                </a:r>
                <a:r>
                  <a:rPr lang="en-US" altLang="ko-KR" dirty="0"/>
                  <a:t>feature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ko-KR" dirty="0"/>
                  <a:t>: stop gradient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편집할 영역의 </a:t>
                </a:r>
                <a:r>
                  <a:rPr lang="en-US" altLang="ko-KR" dirty="0"/>
                  <a:t>binary mask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97408-62C0-B957-AE56-877EB0243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17" y="1293627"/>
                <a:ext cx="6244166" cy="2657779"/>
              </a:xfrm>
              <a:prstGeom prst="rect">
                <a:avLst/>
              </a:prstGeom>
              <a:blipFill>
                <a:blip r:embed="rId4"/>
                <a:stretch>
                  <a:fillRect b="-1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06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28919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DragDiffusion: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rPr>
              <a:t>전체 프로세스</a:t>
            </a:r>
            <a:endParaRPr lang="ko" alt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F20333-5F10-5211-F2F2-6BB87398C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8"/>
          <a:stretch/>
        </p:blipFill>
        <p:spPr bwMode="auto">
          <a:xfrm>
            <a:off x="1465385" y="1259285"/>
            <a:ext cx="7416800" cy="30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7247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259</Words>
  <Application>Microsoft Office PowerPoint</Application>
  <PresentationFormat>화면 슬라이드 쇼(16:9)</PresentationFormat>
  <Paragraphs>75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NanumGothic ExtraBold</vt:lpstr>
      <vt:lpstr>나눔고딕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Kyuan Oh</dc:creator>
  <cp:lastModifiedBy>김태환</cp:lastModifiedBy>
  <cp:revision>235</cp:revision>
  <dcterms:modified xsi:type="dcterms:W3CDTF">2024-11-12T05:29:41Z</dcterms:modified>
</cp:coreProperties>
</file>